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2"/>
  </p:notesMasterIdLst>
  <p:handoutMasterIdLst>
    <p:handoutMasterId r:id="rId13"/>
  </p:handoutMasterIdLst>
  <p:sldIdLst>
    <p:sldId id="256" r:id="rId2"/>
    <p:sldId id="380" r:id="rId3"/>
    <p:sldId id="395" r:id="rId4"/>
    <p:sldId id="397" r:id="rId5"/>
    <p:sldId id="402" r:id="rId6"/>
    <p:sldId id="407" r:id="rId7"/>
    <p:sldId id="410" r:id="rId8"/>
    <p:sldId id="414" r:id="rId9"/>
    <p:sldId id="394" r:id="rId10"/>
    <p:sldId id="275" r:id="rId11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14"/>
    </p:embeddedFont>
    <p:embeddedFont>
      <p:font typeface="Verdana" panose="020B0604030504040204" pitchFamily="34" charset="0"/>
      <p:regular r:id="rId15"/>
      <p:bold r:id="rId16"/>
      <p:italic r:id="rId17"/>
      <p:boldItalic r:id="rId18"/>
    </p:embeddedFont>
    <p:embeddedFont>
      <p:font typeface="나눔스퀘어OTF" panose="020B0600000101010101" pitchFamily="34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451" autoAdjust="0"/>
    <p:restoredTop sz="96370" autoAdjust="0"/>
  </p:normalViewPr>
  <p:slideViewPr>
    <p:cSldViewPr>
      <p:cViewPr varScale="1">
        <p:scale>
          <a:sx n="88" d="100"/>
          <a:sy n="88" d="100"/>
        </p:scale>
        <p:origin x="90" y="132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2019-08-16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2019-08-16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07-1. </a:t>
            </a:r>
            <a:r>
              <a:rPr lang="ko-KR" altLang="en-US" b="1">
                <a:solidFill>
                  <a:schemeClr val="tx1"/>
                </a:solidFill>
              </a:rPr>
              <a:t>상속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endParaRPr lang="ko-KR" altLang="en-US" b="1">
              <a:solidFill>
                <a:schemeClr val="tx1"/>
              </a:solidFill>
            </a:endParaRP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600708"/>
            <a:ext cx="2848081" cy="2825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B07B6AE-31D8-40F3-AE0E-AFA0214AB2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3737" y="-8157"/>
            <a:ext cx="5402515" cy="3854670"/>
          </a:xfrm>
          <a:prstGeom prst="rect">
            <a:avLst/>
          </a:prstGeom>
        </p:spPr>
      </p:pic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시작하기 전에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클래스 상속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부모 </a:t>
            </a:r>
            <a:r>
              <a:rPr lang="ko-KR" altLang="en-US" sz="2400" dirty="0" err="1"/>
              <a:t>생성자</a:t>
            </a:r>
            <a:r>
              <a:rPr lang="ko-KR" altLang="en-US" sz="2400" dirty="0"/>
              <a:t> 호출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/>
              <a:t>메소드 </a:t>
            </a:r>
            <a:r>
              <a:rPr lang="ko-KR" altLang="en-US" sz="2400" dirty="0"/>
              <a:t>재정의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en-US" altLang="ko-KR" sz="2400" dirty="0"/>
              <a:t>final </a:t>
            </a:r>
            <a:r>
              <a:rPr lang="ko-KR" altLang="en-US" sz="2400" dirty="0"/>
              <a:t>클래스와 </a:t>
            </a:r>
            <a:r>
              <a:rPr lang="en-US" altLang="ko-KR" sz="2400"/>
              <a:t>final </a:t>
            </a:r>
            <a:r>
              <a:rPr lang="ko-KR" altLang="en-US" sz="2400"/>
              <a:t>메소드</a:t>
            </a:r>
            <a:endParaRPr lang="en-US" altLang="ko-KR" sz="2400"/>
          </a:p>
          <a:p>
            <a:pPr lvl="1" indent="-136525">
              <a:lnSpc>
                <a:spcPct val="150000"/>
              </a:lnSpc>
            </a:pPr>
            <a:r>
              <a:rPr lang="ko-KR" altLang="en-US" sz="2400"/>
              <a:t>키워드로 끝내는 핵심 포인트</a:t>
            </a:r>
            <a:endParaRPr lang="en-US" altLang="ko-KR" sz="2400"/>
          </a:p>
          <a:p>
            <a:pPr lvl="1" indent="-136525">
              <a:lnSpc>
                <a:spcPct val="150000"/>
              </a:lnSpc>
            </a:pPr>
            <a:endParaRPr lang="en-US" altLang="ko-KR" sz="2400" dirty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99C3F5D-51B8-479B-9CAA-CE2A329D8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863" y="3581400"/>
            <a:ext cx="5005387" cy="2826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>
                <a:solidFill>
                  <a:srgbClr val="C00000"/>
                </a:solidFill>
              </a:rPr>
              <a:t>[</a:t>
            </a:r>
            <a:r>
              <a:rPr lang="ko-KR" altLang="en-US">
                <a:solidFill>
                  <a:srgbClr val="C00000"/>
                </a:solidFill>
              </a:rPr>
              <a:t>핵심 키워드</a:t>
            </a:r>
            <a:r>
              <a:rPr lang="en-US" altLang="ko-KR">
                <a:solidFill>
                  <a:srgbClr val="C00000"/>
                </a:solidFill>
              </a:rPr>
              <a:t>]</a:t>
            </a:r>
            <a:r>
              <a:rPr lang="ko-KR" altLang="en-US">
                <a:solidFill>
                  <a:srgbClr val="C00000"/>
                </a:solidFill>
              </a:rPr>
              <a:t> </a:t>
            </a:r>
            <a:r>
              <a:rPr lang="en-US" altLang="ko-KR"/>
              <a:t>: </a:t>
            </a:r>
            <a:r>
              <a:rPr lang="ko-KR" altLang="en-US"/>
              <a:t>상속</a:t>
            </a:r>
            <a:r>
              <a:rPr lang="en-US" altLang="ko-KR"/>
              <a:t>, </a:t>
            </a:r>
            <a:r>
              <a:rPr lang="ko-KR" altLang="en-US"/>
              <a:t>메소드 재정의</a:t>
            </a:r>
            <a:r>
              <a:rPr lang="en-US" altLang="ko-KR"/>
              <a:t>, final </a:t>
            </a:r>
            <a:r>
              <a:rPr lang="ko-KR" altLang="en-US"/>
              <a:t>클래스</a:t>
            </a:r>
            <a:r>
              <a:rPr lang="en-US" altLang="ko-KR"/>
              <a:t>, final </a:t>
            </a:r>
            <a:r>
              <a:rPr lang="ko-KR" altLang="en-US"/>
              <a:t>메소드</a:t>
            </a:r>
            <a:endParaRPr lang="en-US" altLang="ko-KR"/>
          </a:p>
          <a:p>
            <a:pPr marL="0" indent="0">
              <a:buFont typeface="Wingdings" pitchFamily="2" charset="2"/>
              <a:buNone/>
            </a:pPr>
            <a:endParaRPr lang="en-US" altLang="ko-KR"/>
          </a:p>
          <a:p>
            <a:pPr marL="0" indent="0">
              <a:buFont typeface="Wingdings" pitchFamily="2" charset="2"/>
              <a:buNone/>
            </a:pPr>
            <a:r>
              <a:rPr lang="en-US" altLang="ko-KR">
                <a:solidFill>
                  <a:srgbClr val="C00000"/>
                </a:solidFill>
              </a:rPr>
              <a:t>[</a:t>
            </a:r>
            <a:r>
              <a:rPr lang="ko-KR" altLang="en-US">
                <a:solidFill>
                  <a:srgbClr val="C00000"/>
                </a:solidFill>
              </a:rPr>
              <a:t>핵심 포인트</a:t>
            </a:r>
            <a:r>
              <a:rPr lang="en-US" altLang="ko-KR">
                <a:solidFill>
                  <a:srgbClr val="C00000"/>
                </a:solidFill>
              </a:rPr>
              <a:t>]</a:t>
            </a:r>
            <a:r>
              <a:rPr lang="ko-KR" altLang="en-US">
                <a:solidFill>
                  <a:srgbClr val="C00000"/>
                </a:solidFill>
              </a:rPr>
              <a:t> </a:t>
            </a:r>
            <a:endParaRPr lang="en-US" altLang="ko-KR"/>
          </a:p>
          <a:p>
            <a:pPr marL="0" indent="0">
              <a:buFont typeface="Wingdings" pitchFamily="2" charset="2"/>
              <a:buNone/>
            </a:pPr>
            <a:r>
              <a:rPr lang="ko-KR" altLang="en-US"/>
              <a:t>객체 지향 프로그램에서 부모 클래스의 멤버를 자식 클래스에게 물려줄 수 있다</a:t>
            </a:r>
            <a:r>
              <a:rPr lang="en-US" altLang="ko-KR"/>
              <a:t>.</a:t>
            </a:r>
          </a:p>
          <a:p>
            <a:pPr marL="0" indent="0">
              <a:buFont typeface="Wingdings" pitchFamily="2" charset="2"/>
              <a:buNone/>
            </a:pPr>
            <a:endParaRPr lang="en-US" altLang="ko-KR"/>
          </a:p>
          <a:p>
            <a:r>
              <a:rPr lang="ko-KR" altLang="en-US">
                <a:solidFill>
                  <a:srgbClr val="C00000"/>
                </a:solidFill>
              </a:rPr>
              <a:t>상속</a:t>
            </a:r>
            <a:endParaRPr lang="en-US" altLang="ko-KR">
              <a:solidFill>
                <a:srgbClr val="C00000"/>
              </a:solidFill>
            </a:endParaRPr>
          </a:p>
          <a:p>
            <a:pPr lvl="1" indent="-136525"/>
            <a:r>
              <a:rPr lang="ko-KR" altLang="en-US"/>
              <a:t>이미 개발된 클래스를 재사용하여</a:t>
            </a:r>
            <a:endParaRPr lang="en-US" altLang="ko-KR"/>
          </a:p>
          <a:p>
            <a:pPr marL="268288" lvl="1" indent="0">
              <a:buNone/>
            </a:pPr>
            <a:r>
              <a:rPr lang="ko-KR" altLang="en-US"/>
              <a:t>새로운 클래스를 만들기에 중복되는</a:t>
            </a:r>
            <a:endParaRPr lang="en-US" altLang="ko-KR"/>
          </a:p>
          <a:p>
            <a:pPr marL="268288" lvl="1" indent="0">
              <a:buNone/>
            </a:pPr>
            <a:r>
              <a:rPr lang="ko-KR" altLang="en-US"/>
              <a:t>코드를 줄임</a:t>
            </a:r>
            <a:endParaRPr lang="en-US" altLang="ko-KR"/>
          </a:p>
          <a:p>
            <a:pPr marL="268288" lvl="1" indent="0">
              <a:buNone/>
            </a:pPr>
            <a:endParaRPr lang="en-US" altLang="ko-KR"/>
          </a:p>
          <a:p>
            <a:pPr lvl="1" indent="-136525"/>
            <a:r>
              <a:rPr lang="ko-KR" altLang="en-US"/>
              <a:t>부모 클래스의 한번의 수정으로 </a:t>
            </a:r>
            <a:endParaRPr lang="en-US" altLang="ko-KR"/>
          </a:p>
          <a:p>
            <a:pPr marL="268288" lvl="1" indent="0">
              <a:buNone/>
            </a:pPr>
            <a:r>
              <a:rPr lang="ko-KR" altLang="en-US"/>
              <a:t>모든 자식 클래스까지 수정되는 효과가 있어 </a:t>
            </a:r>
            <a:endParaRPr lang="en-US" altLang="ko-KR"/>
          </a:p>
          <a:p>
            <a:pPr marL="268288" lvl="1" indent="0">
              <a:buNone/>
            </a:pPr>
            <a:r>
              <a:rPr lang="ko-KR" altLang="en-US"/>
              <a:t>유지보수 시간이 줄어듬 </a:t>
            </a:r>
            <a:endParaRPr lang="en-US" altLang="ko-KR"/>
          </a:p>
          <a:p>
            <a:pPr marL="0" indent="0">
              <a:buFont typeface="Wingdings" pitchFamily="2" charset="2"/>
              <a:buNone/>
            </a:pPr>
            <a:r>
              <a:rPr lang="en-US" altLang="ko-KR"/>
              <a:t> </a:t>
            </a:r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시작하기 전에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228600" y="1219200"/>
            <a:ext cx="8686800" cy="54276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클래스 상속</a:t>
            </a:r>
            <a:endParaRPr lang="en-US" altLang="ko-KR"/>
          </a:p>
          <a:p>
            <a:pPr lvl="1"/>
            <a:r>
              <a:rPr lang="ko-KR" altLang="en-US"/>
              <a:t>자식 클래스 선언 시 부모 클래스 선택</a:t>
            </a:r>
            <a:endParaRPr lang="en-US" altLang="ko-KR"/>
          </a:p>
          <a:p>
            <a:pPr lvl="1" indent="-136525"/>
            <a:r>
              <a:rPr lang="en-US" altLang="ko-KR"/>
              <a:t>extends </a:t>
            </a:r>
            <a:r>
              <a:rPr lang="ko-KR" altLang="en-US"/>
              <a:t>뒤에 부모 클래스 기술</a:t>
            </a: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r>
              <a:rPr lang="ko-KR" altLang="en-US"/>
              <a:t>여러 개의 부모 클래스 상속할 수 없음</a:t>
            </a:r>
            <a:endParaRPr lang="en-US" altLang="ko-KR"/>
          </a:p>
          <a:p>
            <a:pPr lvl="1" indent="-136525"/>
            <a:r>
              <a:rPr lang="ko-KR" altLang="en-US"/>
              <a:t>부모 클래스에서 </a:t>
            </a:r>
            <a:r>
              <a:rPr lang="en-US" altLang="ko-KR"/>
              <a:t>private </a:t>
            </a:r>
            <a:r>
              <a:rPr lang="ko-KR" altLang="en-US"/>
              <a:t>접근 제한 갖는 필드와 메소드는 상속 대상에서 제외</a:t>
            </a:r>
            <a:endParaRPr lang="en-US" altLang="ko-KR"/>
          </a:p>
          <a:p>
            <a:pPr lvl="1" indent="-136525"/>
            <a:r>
              <a:rPr lang="ko-KR" altLang="en-US"/>
              <a:t>부모와 자식 클래스가 다른 패키지에 존재할 경우 </a:t>
            </a:r>
            <a:r>
              <a:rPr lang="en-US" altLang="ko-KR"/>
              <a:t>default </a:t>
            </a:r>
            <a:r>
              <a:rPr lang="ko-KR" altLang="en-US"/>
              <a:t>접근 제한된 필드와 메소드 역시 제외</a:t>
            </a:r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클래스 상속</a:t>
            </a:r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35685"/>
            <a:ext cx="7162800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743810"/>
            <a:ext cx="7137400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228600" y="1143000"/>
            <a:ext cx="8686800" cy="5503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자식 객체 생성할 때 부모 객체가 먼저 생성되고 그 다음 자식 객체가 생성됨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lvl="1"/>
            <a:r>
              <a:rPr lang="ko-KR" altLang="en-US"/>
              <a:t>자식 생성자의 맨 첫 줄에서 부모 생성자가 호출됨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marL="267891" lvl="1" indent="0">
              <a:buNone/>
            </a:pPr>
            <a:endParaRPr lang="en-US" altLang="ko-KR"/>
          </a:p>
          <a:p>
            <a:pPr lvl="1"/>
            <a:r>
              <a:rPr lang="ko-KR" altLang="en-US"/>
              <a:t>명시적으로 부모 생성자 호출하려는 경우</a:t>
            </a:r>
          </a:p>
          <a:p>
            <a:pPr lvl="1"/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1331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부모 생성자 호출</a:t>
            </a:r>
          </a:p>
        </p:txBody>
      </p:sp>
      <p:pic>
        <p:nvPicPr>
          <p:cNvPr id="133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37404"/>
            <a:ext cx="7679810" cy="566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57475"/>
            <a:ext cx="4028473" cy="2946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F39041-2FB0-4772-AAF6-A11B5DD3D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45" y="2819400"/>
            <a:ext cx="2057400" cy="16085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708ADFF-44AB-435A-B395-BD8CF62C6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685" y="5188338"/>
            <a:ext cx="2480058" cy="11362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63"/>
          </a:xfrm>
        </p:spPr>
        <p:txBody>
          <a:bodyPr/>
          <a:lstStyle/>
          <a:p>
            <a:pPr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r>
              <a:rPr lang="ko-KR" altLang="en-US" dirty="0">
                <a:solidFill>
                  <a:srgbClr val="C00000"/>
                </a:solidFill>
              </a:rPr>
              <a:t> 재정의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dirty="0" err="1">
                <a:solidFill>
                  <a:srgbClr val="C00000"/>
                </a:solidFill>
              </a:rPr>
              <a:t>오버라이딩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altLang="ko-KR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Overriding)</a:t>
            </a:r>
          </a:p>
          <a:p>
            <a:pPr lvl="1">
              <a:defRPr/>
            </a:pPr>
            <a:r>
              <a:rPr lang="ko-KR" altLang="en-US" dirty="0"/>
              <a:t>부모 클래스의 </a:t>
            </a:r>
            <a:r>
              <a:rPr lang="ko-KR" altLang="en-US" dirty="0" err="1"/>
              <a:t>메소드가</a:t>
            </a:r>
            <a:r>
              <a:rPr lang="ko-KR" altLang="en-US" dirty="0"/>
              <a:t> 자식 클래스에서 사용하기에 부적합할 경우 자식 클래스에서 수정하여 사용</a:t>
            </a:r>
            <a:endParaRPr lang="en-US" altLang="ko-KR" sz="800" dirty="0"/>
          </a:p>
          <a:p>
            <a:pPr lvl="1">
              <a:defRPr/>
            </a:pPr>
            <a:r>
              <a:rPr lang="ko-KR" altLang="en-US" dirty="0" err="1"/>
              <a:t>메소드</a:t>
            </a:r>
            <a:r>
              <a:rPr lang="ko-KR" altLang="en-US" dirty="0"/>
              <a:t> 재정의 방법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부모 </a:t>
            </a:r>
            <a:r>
              <a:rPr lang="ko-KR" altLang="en-US" dirty="0" err="1"/>
              <a:t>메소드와</a:t>
            </a:r>
            <a:r>
              <a:rPr lang="ko-KR" altLang="en-US" dirty="0"/>
              <a:t> 동일한 </a:t>
            </a:r>
            <a:r>
              <a:rPr lang="ko-KR" altLang="en-US" dirty="0" err="1"/>
              <a:t>시그니처</a:t>
            </a:r>
            <a:r>
              <a:rPr lang="ko-KR" altLang="en-US" dirty="0"/>
              <a:t> 가져야 함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접근 제한 더 강하게 재정의할 수 없음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새로운 예외를 </a:t>
            </a:r>
            <a:r>
              <a:rPr lang="en-US" altLang="ko-KR" dirty="0"/>
              <a:t>throws </a:t>
            </a:r>
            <a:r>
              <a:rPr lang="ko-KR" altLang="en-US" dirty="0"/>
              <a:t>할</a:t>
            </a:r>
            <a:r>
              <a:rPr lang="en-US" altLang="ko-KR" dirty="0"/>
              <a:t> </a:t>
            </a:r>
            <a:r>
              <a:rPr lang="ko-KR" altLang="en-US" dirty="0"/>
              <a:t>수 없음</a:t>
            </a:r>
            <a:endParaRPr lang="en-US" altLang="ko-KR" dirty="0"/>
          </a:p>
          <a:p>
            <a:pPr>
              <a:defRPr/>
            </a:pPr>
            <a:endParaRPr lang="en-US" altLang="ko-KR" sz="800" dirty="0"/>
          </a:p>
          <a:p>
            <a:pPr lvl="1">
              <a:defRPr/>
            </a:pPr>
            <a:r>
              <a:rPr lang="ko-KR" altLang="en-US" dirty="0" err="1"/>
              <a:t>메소드가</a:t>
            </a:r>
            <a:r>
              <a:rPr lang="ko-KR" altLang="en-US" dirty="0"/>
              <a:t> 재정의될 경우 부모 객체 </a:t>
            </a:r>
            <a:r>
              <a:rPr lang="ko-KR" altLang="en-US" dirty="0" err="1"/>
              <a:t>메소드가</a:t>
            </a:r>
            <a:r>
              <a:rPr lang="ko-KR" altLang="en-US" dirty="0"/>
              <a:t> 숨겨지며</a:t>
            </a:r>
            <a:r>
              <a:rPr lang="en-US" altLang="ko-KR"/>
              <a:t>, </a:t>
            </a:r>
          </a:p>
          <a:p>
            <a:pPr marL="267891" lvl="1" indent="0">
              <a:buNone/>
              <a:defRPr/>
            </a:pPr>
            <a:r>
              <a:rPr lang="en-US" altLang="ko-KR"/>
              <a:t>   </a:t>
            </a:r>
            <a:r>
              <a:rPr lang="ko-KR" altLang="en-US"/>
              <a:t>자식 </a:t>
            </a:r>
            <a:r>
              <a:rPr lang="ko-KR" altLang="en-US" dirty="0"/>
              <a:t>객체에서 </a:t>
            </a:r>
            <a:r>
              <a:rPr lang="ko-KR" altLang="en-US" dirty="0" err="1"/>
              <a:t>메소드</a:t>
            </a:r>
            <a:r>
              <a:rPr lang="ko-KR" altLang="en-US" dirty="0"/>
              <a:t> 호출하면 재정의된 자식 </a:t>
            </a:r>
            <a:r>
              <a:rPr lang="ko-KR" altLang="en-US" dirty="0" err="1"/>
              <a:t>메소드가</a:t>
            </a:r>
            <a:r>
              <a:rPr lang="ko-KR" altLang="en-US" dirty="0"/>
              <a:t> 호출됨</a:t>
            </a:r>
            <a:endParaRPr lang="en-US" altLang="ko-KR" dirty="0"/>
          </a:p>
        </p:txBody>
      </p:sp>
      <p:sp>
        <p:nvSpPr>
          <p:cNvPr id="1843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메소드 재정의</a:t>
            </a:r>
          </a:p>
        </p:txBody>
      </p:sp>
      <p:pic>
        <p:nvPicPr>
          <p:cNvPr id="184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878557"/>
            <a:ext cx="6248401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228600" y="1143000"/>
            <a:ext cx="8686800" cy="5503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ko-KR" altLang="en-US"/>
              <a:t>부모 메소드 호출</a:t>
            </a:r>
            <a:endParaRPr lang="en-US" altLang="ko-KR"/>
          </a:p>
          <a:p>
            <a:pPr lvl="2" indent="-136525"/>
            <a:r>
              <a:rPr lang="ko-KR" altLang="en-US"/>
              <a:t>자식 클래스 내부에서 재정의된 부모 클래스 메소드 호출해야 하는 경우</a:t>
            </a:r>
            <a:endParaRPr lang="en-US" altLang="ko-KR"/>
          </a:p>
          <a:p>
            <a:pPr lvl="2" indent="-136525"/>
            <a:r>
              <a:rPr lang="ko-KR" altLang="en-US"/>
              <a:t>명시적으로 </a:t>
            </a:r>
            <a:r>
              <a:rPr lang="en-US" altLang="ko-KR"/>
              <a:t>super </a:t>
            </a:r>
            <a:r>
              <a:rPr lang="ko-KR" altLang="en-US"/>
              <a:t>키워드 붙여 부모 메소드 호출</a:t>
            </a:r>
          </a:p>
        </p:txBody>
      </p:sp>
      <p:sp>
        <p:nvSpPr>
          <p:cNvPr id="2150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메소드 재정의</a:t>
            </a:r>
          </a:p>
        </p:txBody>
      </p:sp>
      <p:pic>
        <p:nvPicPr>
          <p:cNvPr id="2150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06613"/>
            <a:ext cx="7239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19400"/>
            <a:ext cx="6600825" cy="337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228600" y="1143000"/>
            <a:ext cx="8686800" cy="5503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>
                <a:solidFill>
                  <a:srgbClr val="C00000"/>
                </a:solidFill>
              </a:rPr>
              <a:t>final </a:t>
            </a:r>
            <a:r>
              <a:rPr lang="ko-KR" altLang="en-US">
                <a:solidFill>
                  <a:srgbClr val="C00000"/>
                </a:solidFill>
              </a:rPr>
              <a:t>키워드</a:t>
            </a:r>
            <a:endParaRPr lang="en-US" altLang="ko-KR">
              <a:solidFill>
                <a:srgbClr val="C00000"/>
              </a:solidFill>
            </a:endParaRPr>
          </a:p>
          <a:p>
            <a:pPr lvl="1" indent="-136525"/>
            <a:r>
              <a:rPr lang="ko-KR" altLang="en-US"/>
              <a:t>해당 선언이 최종 상태이며 수정될 수 없음을 의미</a:t>
            </a:r>
            <a:endParaRPr lang="en-US" altLang="ko-KR"/>
          </a:p>
          <a:p>
            <a:pPr lvl="1" indent="-136525"/>
            <a:r>
              <a:rPr lang="ko-KR" altLang="en-US"/>
              <a:t>클래스 및 메소드 선언 시 </a:t>
            </a:r>
            <a:r>
              <a:rPr lang="en-US" altLang="ko-KR"/>
              <a:t>final </a:t>
            </a:r>
            <a:r>
              <a:rPr lang="ko-KR" altLang="en-US"/>
              <a:t>키워드를 사용하면 상속과 관련됨</a:t>
            </a:r>
            <a:endParaRPr lang="en-US" altLang="ko-KR"/>
          </a:p>
          <a:p>
            <a:pPr lvl="1" indent="-136525"/>
            <a:endParaRPr lang="en-US" altLang="ko-KR"/>
          </a:p>
          <a:p>
            <a:r>
              <a:rPr lang="ko-KR" altLang="en-US">
                <a:solidFill>
                  <a:srgbClr val="C00000"/>
                </a:solidFill>
              </a:rPr>
              <a:t>상속할 수 없는</a:t>
            </a:r>
            <a:r>
              <a:rPr lang="en-US" altLang="ko-KR">
                <a:solidFill>
                  <a:srgbClr val="C00000"/>
                </a:solidFill>
              </a:rPr>
              <a:t> final </a:t>
            </a:r>
            <a:r>
              <a:rPr lang="ko-KR" altLang="en-US">
                <a:solidFill>
                  <a:srgbClr val="C00000"/>
                </a:solidFill>
              </a:rPr>
              <a:t>클래스</a:t>
            </a:r>
            <a:endParaRPr lang="en-US" altLang="ko-KR">
              <a:solidFill>
                <a:srgbClr val="C00000"/>
              </a:solidFill>
            </a:endParaRPr>
          </a:p>
          <a:p>
            <a:pPr lvl="1" indent="-136525"/>
            <a:r>
              <a:rPr lang="ko-KR" altLang="en-US"/>
              <a:t>부모 클래스가 될 수 없어 자식 클래스 만들 수 없음을 의미</a:t>
            </a: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marL="268288" lvl="1" indent="0">
              <a:buNone/>
            </a:pPr>
            <a:endParaRPr lang="en-US" altLang="ko-KR"/>
          </a:p>
          <a:p>
            <a:r>
              <a:rPr lang="ko-KR" altLang="en-US">
                <a:solidFill>
                  <a:srgbClr val="C00000"/>
                </a:solidFill>
              </a:rPr>
              <a:t>재정의할 수 없는 </a:t>
            </a:r>
            <a:r>
              <a:rPr lang="en-US" altLang="ko-KR">
                <a:solidFill>
                  <a:srgbClr val="C00000"/>
                </a:solidFill>
              </a:rPr>
              <a:t>final </a:t>
            </a:r>
            <a:r>
              <a:rPr lang="ko-KR" altLang="en-US">
                <a:solidFill>
                  <a:srgbClr val="C00000"/>
                </a:solidFill>
              </a:rPr>
              <a:t>메소드</a:t>
            </a:r>
            <a:endParaRPr lang="en-US" altLang="ko-KR">
              <a:solidFill>
                <a:srgbClr val="C00000"/>
              </a:solidFill>
            </a:endParaRPr>
          </a:p>
          <a:p>
            <a:pPr lvl="1" indent="-136525"/>
            <a:r>
              <a:rPr lang="ko-KR" altLang="en-US"/>
              <a:t>부모 클래스에 선언된 </a:t>
            </a:r>
            <a:r>
              <a:rPr lang="en-US" altLang="ko-KR"/>
              <a:t>final </a:t>
            </a:r>
            <a:r>
              <a:rPr lang="ko-KR" altLang="en-US"/>
              <a:t>메소드는 자식 클래스에서 재정의 할 수 없음</a:t>
            </a:r>
            <a:endParaRPr lang="en-US" altLang="ko-KR"/>
          </a:p>
          <a:p>
            <a:pPr lvl="1" indent="-136525"/>
            <a:endParaRPr lang="ko-KR" altLang="en-US"/>
          </a:p>
        </p:txBody>
      </p:sp>
      <p:sp>
        <p:nvSpPr>
          <p:cNvPr id="25603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final </a:t>
            </a:r>
            <a:r>
              <a:rPr lang="ko-KR" altLang="en-US"/>
              <a:t>클래스와 </a:t>
            </a:r>
            <a:r>
              <a:rPr lang="en-US" altLang="ko-KR"/>
              <a:t>final </a:t>
            </a:r>
            <a:r>
              <a:rPr lang="ko-KR" altLang="en-US"/>
              <a:t>메소드</a:t>
            </a:r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124200"/>
            <a:ext cx="731520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3733800"/>
            <a:ext cx="7315202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267200"/>
            <a:ext cx="731520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9F91861-DB1C-4501-93B6-2999ED1AA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715000"/>
            <a:ext cx="5029200" cy="53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/>
          </a:p>
          <a:p>
            <a:pPr lvl="1" indent="-136525"/>
            <a:r>
              <a:rPr lang="ko-KR" altLang="en-US">
                <a:solidFill>
                  <a:srgbClr val="C00000"/>
                </a:solidFill>
              </a:rPr>
              <a:t>상속</a:t>
            </a:r>
            <a:r>
              <a:rPr lang="en-US" altLang="ko-KR"/>
              <a:t>: </a:t>
            </a:r>
            <a:r>
              <a:rPr lang="ko-KR" altLang="en-US"/>
              <a:t>부모 클래스의 필드와 메소드를 자식 클래스에서 사용할 수 있도록 한다</a:t>
            </a:r>
            <a:r>
              <a:rPr lang="en-US" altLang="ko-KR"/>
              <a:t>.</a:t>
            </a:r>
          </a:p>
          <a:p>
            <a:pPr lvl="1" indent="-136525"/>
            <a:endParaRPr lang="ko-KR" altLang="en-US"/>
          </a:p>
          <a:p>
            <a:pPr lvl="1" indent="-136525"/>
            <a:r>
              <a:rPr lang="ko-KR" altLang="en-US">
                <a:solidFill>
                  <a:srgbClr val="C00000"/>
                </a:solidFill>
              </a:rPr>
              <a:t>메소드 재정의 </a:t>
            </a:r>
            <a:r>
              <a:rPr lang="en-US" altLang="ko-KR"/>
              <a:t>: </a:t>
            </a:r>
            <a:r>
              <a:rPr lang="ko-KR" altLang="en-US"/>
              <a:t>부모 메소드를 자식 클래스에서 다시 정의하는 것을 의미한다</a:t>
            </a:r>
            <a:r>
              <a:rPr lang="en-US" altLang="ko-KR"/>
              <a:t>.</a:t>
            </a:r>
          </a:p>
          <a:p>
            <a:pPr lvl="1" indent="-136525"/>
            <a:endParaRPr lang="ko-KR" altLang="en-US"/>
          </a:p>
          <a:p>
            <a:pPr lvl="1" indent="-136525"/>
            <a:r>
              <a:rPr lang="en-US" altLang="ko-KR">
                <a:solidFill>
                  <a:srgbClr val="C00000"/>
                </a:solidFill>
              </a:rPr>
              <a:t>final </a:t>
            </a:r>
            <a:r>
              <a:rPr lang="ko-KR" altLang="en-US">
                <a:solidFill>
                  <a:srgbClr val="C00000"/>
                </a:solidFill>
              </a:rPr>
              <a:t>클래스 </a:t>
            </a:r>
            <a:r>
              <a:rPr lang="en-US" altLang="ko-KR"/>
              <a:t>: final </a:t>
            </a:r>
            <a:r>
              <a:rPr lang="ko-KR" altLang="en-US"/>
              <a:t>클래스는 부모 클래스로 사용할 수 없다</a:t>
            </a:r>
            <a:r>
              <a:rPr lang="en-US" altLang="ko-KR"/>
              <a:t>.</a:t>
            </a:r>
          </a:p>
          <a:p>
            <a:pPr lvl="1" indent="-136525"/>
            <a:endParaRPr lang="ko-KR" altLang="en-US"/>
          </a:p>
          <a:p>
            <a:pPr lvl="1" indent="-136525"/>
            <a:r>
              <a:rPr lang="en-US" altLang="ko-KR">
                <a:solidFill>
                  <a:srgbClr val="C00000"/>
                </a:solidFill>
              </a:rPr>
              <a:t>final </a:t>
            </a:r>
            <a:r>
              <a:rPr lang="ko-KR" altLang="en-US">
                <a:solidFill>
                  <a:srgbClr val="C00000"/>
                </a:solidFill>
              </a:rPr>
              <a:t>메소드 </a:t>
            </a:r>
            <a:r>
              <a:rPr lang="en-US" altLang="ko-KR"/>
              <a:t>: </a:t>
            </a:r>
            <a:r>
              <a:rPr lang="ko-KR" altLang="en-US"/>
              <a:t>자식 클래스에서 재정의할 수 없는 메소드이다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17584</TotalTime>
  <Words>354</Words>
  <Application>Microsoft Office PowerPoint</Application>
  <PresentationFormat>화면 슬라이드 쇼(4:3)</PresentationFormat>
  <Paragraphs>92</Paragraphs>
  <Slides>10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맑은 고딕</vt:lpstr>
      <vt:lpstr>Arial</vt:lpstr>
      <vt:lpstr>나눔스퀘어OTF</vt:lpstr>
      <vt:lpstr>돋움</vt:lpstr>
      <vt:lpstr>Verdana</vt:lpstr>
      <vt:lpstr>Wingdings</vt:lpstr>
      <vt:lpstr>HY견고딕</vt:lpstr>
      <vt:lpstr>5_디자인 사용자 지정</vt:lpstr>
      <vt:lpstr>07-1. 상속 </vt:lpstr>
      <vt:lpstr>목차</vt:lpstr>
      <vt:lpstr>시작하기 전에</vt:lpstr>
      <vt:lpstr>클래스 상속</vt:lpstr>
      <vt:lpstr>부모 생성자 호출</vt:lpstr>
      <vt:lpstr>메소드 재정의</vt:lpstr>
      <vt:lpstr>메소드 재정의</vt:lpstr>
      <vt:lpstr>final 클래스와 final 메소드</vt:lpstr>
      <vt:lpstr>키워드로 끝내는 핵심 포인트 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신 용권</cp:lastModifiedBy>
  <cp:revision>2677</cp:revision>
  <dcterms:created xsi:type="dcterms:W3CDTF">2004-07-21T02:43:03Z</dcterms:created>
  <dcterms:modified xsi:type="dcterms:W3CDTF">2019-08-16T11:31:37Z</dcterms:modified>
</cp:coreProperties>
</file>